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aleway Thin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57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81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>
          <p15:clr>
            <a:srgbClr val="A4A3A4"/>
          </p15:clr>
        </p15:guide>
        <p15:guide id="6" orient="horz" pos="2074">
          <p15:clr>
            <a:srgbClr val="A4A3A4"/>
          </p15:clr>
        </p15:guide>
        <p15:guide id="7" orient="horz" pos="2459">
          <p15:clr>
            <a:srgbClr val="A4A3A4"/>
          </p15:clr>
        </p15:guide>
        <p15:guide id="8" orient="horz" pos="2913">
          <p15:clr>
            <a:srgbClr val="A4A3A4"/>
          </p15:clr>
        </p15:guide>
        <p15:guide id="9" pos="86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jqemdmPmrQ6OZ62feMdKMqP7f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F3D284-183C-404D-AEA6-DF30CE6D5A37}">
  <a:tblStyle styleId="{D0F3D284-183C-404D-AEA6-DF30CE6D5A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57" orient="horz"/>
        <p:guide pos="2880"/>
        <p:guide pos="781" orient="horz"/>
        <p:guide pos="1620" orient="horz"/>
        <p:guide/>
        <p:guide pos="2074" orient="horz"/>
        <p:guide pos="2459" orient="horz"/>
        <p:guide pos="2913" orient="horz"/>
        <p:guide pos="86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RalewayThin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RalewayThin-italic.fntdata"/><Relationship Id="rId23" Type="http://schemas.openxmlformats.org/officeDocument/2006/relationships/slide" Target="slides/slide17.xml"/><Relationship Id="rId45" Type="http://schemas.openxmlformats.org/officeDocument/2006/relationships/font" Target="fonts/Raleway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RalewayThin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Docente: Bienvenidos a este taller, pero antes de comenzar permítanme decir algunas palabras sobre la conferencia. No olviden unirse hoy, mañana y el 5 de Noviembre de 2 a 7 PM para descubrir las maravillosas charlas y ponentes.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La conferencia se centra en 3 macro-temas (</a:t>
            </a:r>
            <a:r>
              <a:rPr lang="it-IT">
                <a:solidFill>
                  <a:schemeClr val="dk1"/>
                </a:solidFill>
              </a:rPr>
              <a:t>SA and cybersecurity, Frontend and design and AI/ML and effective devs and teams</a:t>
            </a:r>
            <a:r>
              <a:rPr lang="it-IT"/>
              <a:t>) y no os perdáis la especial inmersión de hoy en el mundo de la tecnología de (TEMA DEL DÍA):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Cada día se centra en un macro-tema: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20 de octubre → Arquitectura de software y ciberseguridad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21 de octubre → Front-End y Diseño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22 de octubre → AI/ML y Desarrolladores y equipos efectivos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Consejos para el docente: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N:B: Si su taller es en el día 2 o 3 no necesita mencionar los días/temas anteriores.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236b630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a7236b6303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7236b630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Un ordenador funciona mediante cambios de estado, para pasar de un estado a otro se utilizan operaciones lógicas sobre los bits del estado. Estas operaciones se realizan mediante puertas lógicas.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Para pasar de un estado del ordenador a otro, lo que hacemos es usar una operación lógica sobre 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Estas operaciones se llaman puertas lógicas … uniendo muchas de esas operaciones lógicas … formamos un algoritmo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a7236b630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7236b630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Un ordenador funciona mediante cambios de estado, para pasar de un estado a otro se utilizan operaciones lógicas sobre los bits del estado. Estas operaciones se realizan mediante puertas lógicas.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Para pasar de un estado del ordenador a otro, lo que hacemos es usar una operación lógica sobre 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Estas operaciones se llaman puertas lógicas … uniendo muchas de esas operaciones lógicas … formamos un algoritmo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a7236b6303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7236b630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Un ordenador funciona mediante cambios de estado, para pasar de un estado a otro se utilizan operaciones lógicas sobre los bits del estado. Estas operaciones se realizan mediante puertas lógicas.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Para pasar de un estado del ordenador a otro, lo que hacemos es usar una operación lógica sobre 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Estas operaciones se llaman puertas lógicas … uniendo muchas de esas operaciones lógicas … formamos un algoritmo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a7236b6303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7236b630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Un ordenador funciona mediante cambios de estado, para pasar de un estado a otro se utilizan operaciones lógicas sobre los bits del estado. Estas operaciones se realizan mediante puertas lógicas.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Para pasar de un estado del ordenador a otro, lo que hacemos es usar una operación lógica sobre los bits que definen el estado en el que ya está el ordenador.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Estas operaciones se llaman puertas lógicas … uniendo muchas de esas operaciones lógicas … formamos un algoritmo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a7236b6303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7236b630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a7236b6303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72c9c43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243" name="Google Shape;243;ga72c9c43c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2c9c4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255" name="Google Shape;255;ga72c9c43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72c9c43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265" name="Google Shape;265;ga72c9c43ca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72c9c43c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a72c9c43ca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>
                <a:solidFill>
                  <a:schemeClr val="dk1"/>
                </a:solidFill>
              </a:rPr>
              <a:t>Docente: Aquí encuentras el enlace para ver la gran agenda de la conferencia de 3 días y pasemos al taller ahora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>
                <a:solidFill>
                  <a:schemeClr val="dk1"/>
                </a:solidFill>
              </a:rPr>
              <a:t>N.B: Añade la diapositiva inicial de tu taller después de esta diapositiva y preséntala brevemente.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3fa6af9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53fa6af9a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3fa6af9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53fa6af9a1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3fa6af9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53fa6af9a1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3fa6af9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53fa6af9a1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70438a6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a70438a6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3fa6af9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53fa6af9a1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70438a6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a70438a66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72c9c43c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a72c9c43ca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72c9c43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a72c9c43ca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Docente: Nuestra forma de comunicación es a través del canal dedicado en Discord, así que por favor asegúrense dejarme todas sus preguntas allí y yo las responderé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72c9c43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a72c9c43ca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/>
              <a:t>Docente: Por supuesto no olviden que Codemotion se ha comprometido a realizar una conferencia/taller que refleje la diversidad de su comunidad y proporcione una experiencia libre de acoso para todos... y ahora empecemos</a:t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7236b63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a7236b630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7236b63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En mecánica cuántica, la esfera de Bloch es una representación geométrica del espacio de estados puros de un sistema cuántico de dos niveles.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Un qubit se puede representar como una combinación lineal de los estados |0&gt; y |1&gt;  … es decir |Ψ&gt; = α |0&gt; + β |1&gt;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El punto de coordenadas cartesianas (0,0,1) corresponde al autovector con autovalor positivo de la matriz de Pauli, mientras que el punto opuesto (0,0,-1) corresponde al autovector con autovalor negativo.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a7236b6303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7236b63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El estado de un ordenador clásico de dos bits, podría 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10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El estado sería una sola de esas combinaciones en particular.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El estado de un ordenador cuántico de dos qubits es una combinación de todas las posibles combinaciones de dos 1s y 0s … con un coeficiente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Es decir a1*00+a2*01+a3*10+a4*11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Cada uno de los a sub algo es una combinación que nos dice cada cuanto de cada para 0 1 se componen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La cantidad de información que contiene un ordenador cuántico tiene tamaño de 2 elevado a 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Esto implica que un ordenador cuántico pueda realizar muchos más cálculos simultáneamente: un sistema con N qubits podría ejecutar 2N cálculos en paralelo.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a7236b6303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hyperlink" Target="https://quantum-computing.ibm.com/docs/iqx/operations-glossary" TargetMode="External"/><Relationship Id="rId6" Type="http://schemas.openxmlformats.org/officeDocument/2006/relationships/image" Target="../media/image29.gif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hyperlink" Target="https://events.codemotion.com/conferences/online/2020/online-tech-conference-spanish-edition/agenda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hyperlink" Target="https://console.aws.amazon.com/braket/home?region=us-east-1#/devices" TargetMode="External"/><Relationship Id="rId6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15625"/>
          <a:stretch/>
        </p:blipFill>
        <p:spPr>
          <a:xfrm>
            <a:off x="-1152" y="-1"/>
            <a:ext cx="91480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0" y="1396"/>
            <a:ext cx="9144000" cy="5142104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96" y="417277"/>
            <a:ext cx="3962400" cy="164512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89771" y="3983277"/>
            <a:ext cx="3643990" cy="614594"/>
          </a:xfrm>
          <a:prstGeom prst="roundRect">
            <a:avLst>
              <a:gd fmla="val 50000" name="adj"/>
            </a:avLst>
          </a:prstGeom>
          <a:solidFill>
            <a:srgbClr val="0E1E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589771" y="4047849"/>
            <a:ext cx="36439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-IT" sz="2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Noviembre 3-4-5, 2020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5584" y="4417299"/>
            <a:ext cx="750926" cy="1805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422234" y="2497324"/>
            <a:ext cx="768185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Conferencia Técnica Multitrack hecha por devs para devs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7236b6303_0_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6" name="Google Shape;176;ga7236b6303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a7236b6303_0_9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a7236b6303_0_9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a7236b6303_0_9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¿Cómo funciona un ordenador?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ga7236b6303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66" y="3127600"/>
            <a:ext cx="3103659" cy="14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a7236b6303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8425" y="2686750"/>
            <a:ext cx="3562499" cy="22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a7236b6303_0_90"/>
          <p:cNvSpPr txBox="1"/>
          <p:nvPr/>
        </p:nvSpPr>
        <p:spPr>
          <a:xfrm>
            <a:off x="464075" y="1168900"/>
            <a:ext cx="85206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 ordenador funciona mediante cambios de estado, para pasar de un estado a otro se utilizan operaciones lógicas sobre los bits del estado. Estas operaciones se realizan mediante puertas lógicas.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 algoritmos son encadenaciones de estas puertas.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7236b6303_0_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ga7236b6303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a7236b6303_0_106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a7236b6303_0_106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a7236b6303_0_106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¿Cómo funciona un ordenador?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ga7236b6303_0_106"/>
          <p:cNvSpPr txBox="1"/>
          <p:nvPr/>
        </p:nvSpPr>
        <p:spPr>
          <a:xfrm>
            <a:off x="116800" y="1350463"/>
            <a:ext cx="9144000" cy="20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Circuitos cuánticos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 circuito cuántico es una serie secuencial de transformaciones cuánticas sobre un registro cuántico.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Estas transformaciones cuánticas son representadas como puertas cuánticas.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Las entradas son generalmente estados de base computacional (todos  |0&gt;  a menos que se indique lo contrario)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ga7236b6303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7675" y="3391575"/>
            <a:ext cx="2549800" cy="1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a7236b6303_0_106"/>
          <p:cNvSpPr txBox="1"/>
          <p:nvPr/>
        </p:nvSpPr>
        <p:spPr>
          <a:xfrm>
            <a:off x="116800" y="3656075"/>
            <a:ext cx="53562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 diagramas de circuitos cuánticos se dibujan con el tiempo en dirección de izquierda a derecha, con puertas cuánticas que cruzan uno o más "cables" (qubits) según corresponda.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7236b6303_0_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0" name="Google Shape;200;ga7236b6303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a7236b6303_0_179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a7236b6303_0_179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a7236b6303_0_179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¿Cómo funciona un ordenador?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ga7236b6303_0_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7788" y="1409700"/>
            <a:ext cx="64484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a7236b6303_0_179"/>
          <p:cNvSpPr txBox="1"/>
          <p:nvPr/>
        </p:nvSpPr>
        <p:spPr>
          <a:xfrm>
            <a:off x="942775" y="3733800"/>
            <a:ext cx="75996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Cualquier conjunto completo de puertas lógicas clásicas sobre un ordenador clásico puede construirse sobre un conjunto de puertas cuánticas sobre un ordenador cuántico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7236b6303_0_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1" name="Google Shape;211;ga7236b6303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6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a7236b6303_0_187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a7236b6303_0_187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a7236b6303_0_187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Unidad mínima de información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Google Shape;215;ga7236b6303_0_18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9475" y="1357625"/>
            <a:ext cx="28575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a7236b6303_0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8738" y="3356100"/>
            <a:ext cx="14573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7236b6303_0_187"/>
          <p:cNvSpPr txBox="1"/>
          <p:nvPr/>
        </p:nvSpPr>
        <p:spPr>
          <a:xfrm>
            <a:off x="408825" y="1260563"/>
            <a:ext cx="52470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Puerta X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puerta Pauli X tiene la propiedad de cambiar el estado | 0⟩ a | 1⟩ y viceversa.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18" name="Google Shape;218;ga7236b6303_0_187"/>
          <p:cNvGraphicFramePr/>
          <p:nvPr/>
        </p:nvGraphicFramePr>
        <p:xfrm>
          <a:off x="573800" y="282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{D0F3D284-183C-404D-AEA6-DF30CE6D5A37}</a:tableStyleId>
              </a:tblPr>
              <a:tblGrid>
                <a:gridCol w="1076325"/>
                <a:gridCol w="1085850"/>
              </a:tblGrid>
              <a:tr h="6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t-IT" sz="1400" u="none" cap="none" strike="noStrike"/>
                        <a:t>INPUT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t-IT" sz="1400" u="none" cap="none" strike="noStrike"/>
                        <a:t>OUTPUT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-IT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-IT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-IT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t-IT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9" name="Google Shape;219;ga7236b6303_0_1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8750" y="2407795"/>
            <a:ext cx="1630413" cy="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236b6303_0_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5" name="Google Shape;225;ga7236b6303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a7236b6303_0_206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a7236b6303_0_206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a7236b6303_0_206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Problemas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ga7236b6303_0_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3825" y="1326800"/>
            <a:ext cx="404452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a7236b6303_0_206"/>
          <p:cNvSpPr txBox="1"/>
          <p:nvPr/>
        </p:nvSpPr>
        <p:spPr>
          <a:xfrm>
            <a:off x="863925" y="1505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teoría de la complejidad </a:t>
            </a: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estudia cómo crece el </a:t>
            </a:r>
            <a:r>
              <a:rPr b="1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coste</a:t>
            </a: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computacional</a:t>
            </a: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principalmente en </a:t>
            </a:r>
            <a:r>
              <a:rPr b="1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tiempo,</a:t>
            </a:r>
            <a:r>
              <a:rPr b="0" i="0" lang="it-I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resolver un problema determinado en relación a cómo crece el tamaño de la entrada a ese problema.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7236b6303_0_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6" name="Google Shape;236;ga7236b6303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7236b6303_0_214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a7236b6303_0_214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7236b6303_0_214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Algoritmos y aplicaciones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ga7236b6303_0_214"/>
          <p:cNvSpPr txBox="1"/>
          <p:nvPr/>
        </p:nvSpPr>
        <p:spPr>
          <a:xfrm>
            <a:off x="409500" y="1527525"/>
            <a:ext cx="873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Deutsch-Josza1 → primer algoritmo cuántico que tiene mejor performance que su análogo clásico.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Grover2 →  Algoritmo de búsqueda en una secuencia no ordenada de datos con N componentes.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83898" lvl="0" marL="1441099" marR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Finanzas (Optimización de activos y carteras de inversión)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71198" lvl="0" marL="1428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Salud/Química (ADN y proteínas)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71198" lvl="0" marL="1428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Ciberseguridad (Métodos de cifrado)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71198" lvl="0" marL="14283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Movilidad y transporte (Tráfico y diseño de aviones)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2c9c43ca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6" name="Google Shape;246;ga72c9c43c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a72c9c43ca_0_11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a72c9c43ca_0_11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72c9c43ca_0_11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Q&amp;A (5 mins)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ga72c9c43ca_0_11"/>
          <p:cNvSpPr txBox="1"/>
          <p:nvPr/>
        </p:nvSpPr>
        <p:spPr>
          <a:xfrm>
            <a:off x="544172" y="3597767"/>
            <a:ext cx="426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#de-la-teoría-a-la-práctica-programando-con-ordenadores-cuánticos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ISCORD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a72c9c43ca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456" y="3664691"/>
            <a:ext cx="2384900" cy="81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72c9c43ca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7575" y="1525351"/>
            <a:ext cx="4306374" cy="18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72c9c43ca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8" name="Google Shape;258;ga72c9c43c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a72c9c43ca_0_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72c9c43ca_0_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72c9c43ca_0_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Hands-on IBM Quantum Experience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2" name="Google Shape;262;ga72c9c43c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9401" y="1072200"/>
            <a:ext cx="6415123" cy="38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72c9c43ca_0_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8" name="Google Shape;268;ga72c9c43ca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a72c9c43ca_0_45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a72c9c43ca_0_45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72c9c43ca_0_45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Qiskit en el Quantum Lab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2" name="Google Shape;272;ga72c9c43ca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325" y="1072200"/>
            <a:ext cx="6665374" cy="37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72c9c43ca_0_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8" name="Google Shape;278;ga72c9c43ca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72c9c43ca_0_7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a72c9c43ca_0_7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72c9c43ca_0_7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ga72c9c43ca_0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649" y="1881888"/>
            <a:ext cx="1776874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a72c9c43ca_0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0000" y="1907112"/>
            <a:ext cx="2656425" cy="1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72c9c43ca_0_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5525" y="2099417"/>
            <a:ext cx="2466476" cy="13874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a72c9c43ca_0_70"/>
          <p:cNvSpPr txBox="1"/>
          <p:nvPr/>
        </p:nvSpPr>
        <p:spPr>
          <a:xfrm>
            <a:off x="488988" y="3939275"/>
            <a:ext cx="2260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Superconductores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ga72c9c43ca_0_70"/>
          <p:cNvSpPr txBox="1"/>
          <p:nvPr/>
        </p:nvSpPr>
        <p:spPr>
          <a:xfrm>
            <a:off x="3248650" y="3903675"/>
            <a:ext cx="2260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Iones atrapados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ga72c9c43ca_0_70"/>
          <p:cNvSpPr txBox="1"/>
          <p:nvPr/>
        </p:nvSpPr>
        <p:spPr>
          <a:xfrm>
            <a:off x="6448100" y="3903675"/>
            <a:ext cx="2260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Annealers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68" y="0"/>
            <a:ext cx="9141516" cy="51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79152" l="0" r="0" t="0"/>
          <a:stretch/>
        </p:blipFill>
        <p:spPr>
          <a:xfrm>
            <a:off x="0" y="0"/>
            <a:ext cx="9141517" cy="10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0" y="0"/>
            <a:ext cx="9144000" cy="1072055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1" y="289805"/>
            <a:ext cx="91439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it-IT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 b="5398" l="0" r="134" t="629"/>
          <a:stretch/>
        </p:blipFill>
        <p:spPr>
          <a:xfrm>
            <a:off x="428625" y="1072053"/>
            <a:ext cx="7807272" cy="3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428625" y="4670950"/>
            <a:ext cx="8429700" cy="367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https://events.codemotion.com/conferences/online/2020/online-tech-conference-spanish-edition/agenda/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3fa6af9a1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g53fa6af9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53fa6af9a1_0_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53fa6af9a1_0_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53fa6af9a1_0_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AWS Braket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g53fa6af9a1_0_0"/>
          <p:cNvSpPr txBox="1"/>
          <p:nvPr/>
        </p:nvSpPr>
        <p:spPr>
          <a:xfrm>
            <a:off x="2077425" y="2280675"/>
            <a:ext cx="6582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53fa6af9a1_0_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7100" y="1431525"/>
            <a:ext cx="50577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3fa6af9a1_0_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4" name="Google Shape;304;g53fa6af9a1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53fa6af9a1_0_43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53fa6af9a1_0_43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53fa6af9a1_0_43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Microsoft Q#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" name="Google Shape;308;g53fa6af9a1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625" y="1468078"/>
            <a:ext cx="1577475" cy="16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53fa6af9a1_0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1325" y="1468075"/>
            <a:ext cx="5910350" cy="3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3fa6af9a1_0_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5" name="Google Shape;315;g53fa6af9a1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53fa6af9a1_0_79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53fa6af9a1_0_79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53fa6af9a1_0_79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Microsoft Q#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9" name="Google Shape;319;g53fa6af9a1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1301475"/>
            <a:ext cx="5853125" cy="19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53fa6af9a1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2850" y="3458250"/>
            <a:ext cx="7090225" cy="1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3fa6af9a1_0_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6" name="Google Shape;326;g53fa6af9a1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53fa6af9a1_0_51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53fa6af9a1_0_51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53fa6af9a1_0_51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Xanadu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0" name="Google Shape;330;g53fa6af9a1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800" y="1295950"/>
            <a:ext cx="4553699" cy="33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53fa6af9a1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3049" y="2060249"/>
            <a:ext cx="1035550" cy="10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53fa6af9a1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7950" y="3426549"/>
            <a:ext cx="3405750" cy="2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70438a668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8" name="Google Shape;338;ga70438a66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18572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70438a668_0_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a70438a668_0_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a70438a668_0_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Xanadu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2" name="Google Shape;342;ga70438a66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149" y="2302075"/>
            <a:ext cx="5043124" cy="7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a70438a66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700" y="3419826"/>
            <a:ext cx="6094150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a70438a66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8025" y="1384723"/>
            <a:ext cx="3184274" cy="17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3fa6af9a1_0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0" name="Google Shape;350;g53fa6af9a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53fa6af9a1_0_59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53fa6af9a1_0_59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53fa6af9a1_0_59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D-Wave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4" name="Google Shape;354;g53fa6af9a1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650" y="1493875"/>
            <a:ext cx="7048725" cy="30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70438a668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ga70438a668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70438a668_0_12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a70438a668_0_12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a70438a668_0_12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D-Wave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4" name="Google Shape;364;ga70438a668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975" y="1613950"/>
            <a:ext cx="3789025" cy="28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a70438a668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4500" y="2177668"/>
            <a:ext cx="3411674" cy="17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72c9c43ca_0_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1" name="Google Shape;371;ga72c9c43ca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a72c9c43ca_0_32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a72c9c43ca_0_32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a72c9c43ca_0_32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frameworks: Google - Cirq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5" name="Google Shape;375;ga72c9c43ca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050" y="2132325"/>
            <a:ext cx="60960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72c9c43ca_0_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1" name="Google Shape;381;ga72c9c43ca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a72c9c43ca_0_61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a72c9c43ca_0_61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a72c9c43ca_0_61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frameworks: Rigetti - Pyquil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5" name="Google Shape;385;ga72c9c43ca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9175" y="1274675"/>
            <a:ext cx="5967376" cy="3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1" name="Google Shape;3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" y="192228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0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0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frameworks: ETH Zurich – ProjectQ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12565"/>
            <a:ext cx="9144000" cy="351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517" cy="51421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>
            <a:off x="0" y="1"/>
            <a:ext cx="9144000" cy="5142104"/>
          </a:xfrm>
          <a:prstGeom prst="rect">
            <a:avLst/>
          </a:prstGeom>
          <a:gradFill>
            <a:gsLst>
              <a:gs pos="0">
                <a:srgbClr val="FF5C00">
                  <a:alpha val="88627"/>
                </a:srgbClr>
              </a:gs>
              <a:gs pos="100000">
                <a:srgbClr val="C86DD7">
                  <a:alpha val="8862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2484" y="3464274"/>
            <a:ext cx="91415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Únete a las Q&amp;A 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7354" y="4095359"/>
            <a:ext cx="2321147" cy="7891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7550310" y="2501538"/>
            <a:ext cx="988517" cy="85217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2483" y="465982"/>
            <a:ext cx="9144000" cy="334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2483" y="1979376"/>
            <a:ext cx="9144000" cy="3164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21364" r="2909" t="0"/>
          <a:stretch/>
        </p:blipFill>
        <p:spPr>
          <a:xfrm>
            <a:off x="1" y="711572"/>
            <a:ext cx="9141516" cy="12982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2486" y="475024"/>
            <a:ext cx="9144000" cy="1829811"/>
          </a:xfrm>
          <a:prstGeom prst="rect">
            <a:avLst/>
          </a:prstGeom>
          <a:solidFill>
            <a:schemeClr val="lt1">
              <a:alpha val="5647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091279" y="694265"/>
            <a:ext cx="1884680" cy="1379917"/>
          </a:xfrm>
          <a:prstGeom prst="roundRect">
            <a:avLst>
              <a:gd fmla="val 6290" name="adj"/>
            </a:avLst>
          </a:prstGeom>
          <a:noFill/>
          <a:ln cap="flat" cmpd="sng" w="76200">
            <a:solidFill>
              <a:srgbClr val="F870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6642" y="866979"/>
            <a:ext cx="1631684" cy="104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1" name="Google Shape;4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" y="192228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1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1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1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frameworks: IonQ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5" name="Google Shape;40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356" y="1072054"/>
            <a:ext cx="7332805" cy="411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" y="192228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2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Otros frameworks: Zapata Computing - Orquestra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5" name="Google Shape;41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84831"/>
            <a:ext cx="9144000" cy="357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2c9c43ca_0_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1" name="Google Shape;421;ga72c9c43ca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a72c9c43ca_0_22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a72c9c43ca_0_22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a72c9c43ca_0_22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Q&amp;A (10 mins)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ga72c9c43ca_0_22"/>
          <p:cNvSpPr txBox="1"/>
          <p:nvPr/>
        </p:nvSpPr>
        <p:spPr>
          <a:xfrm>
            <a:off x="544172" y="3597767"/>
            <a:ext cx="426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#de-la-teoría-a-la-práctica-programando-con-ordenadores-cuánticos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ISCORD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a72c9c43ca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456" y="3664691"/>
            <a:ext cx="2384900" cy="81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a72c9c43ca_0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7575" y="1525351"/>
            <a:ext cx="4306374" cy="18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517" cy="514210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"/>
          <p:cNvSpPr/>
          <p:nvPr/>
        </p:nvSpPr>
        <p:spPr>
          <a:xfrm>
            <a:off x="-2131" y="1396"/>
            <a:ext cx="9144000" cy="5142104"/>
          </a:xfrm>
          <a:prstGeom prst="rect">
            <a:avLst/>
          </a:prstGeom>
          <a:gradFill>
            <a:gsLst>
              <a:gs pos="0">
                <a:srgbClr val="FF5C00">
                  <a:alpha val="83921"/>
                </a:srgbClr>
              </a:gs>
              <a:gs pos="100000">
                <a:srgbClr val="C86DD7">
                  <a:alpha val="8392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"/>
          <p:cNvSpPr/>
          <p:nvPr/>
        </p:nvSpPr>
        <p:spPr>
          <a:xfrm>
            <a:off x="-14657" y="2209926"/>
            <a:ext cx="9167227" cy="1362900"/>
          </a:xfrm>
          <a:prstGeom prst="rect">
            <a:avLst/>
          </a:prstGeom>
          <a:solidFill>
            <a:srgbClr val="FFFFFF">
              <a:alpha val="6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 txBox="1"/>
          <p:nvPr/>
        </p:nvSpPr>
        <p:spPr>
          <a:xfrm>
            <a:off x="1535829" y="2535866"/>
            <a:ext cx="6055201" cy="709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t-IT" sz="3600" u="none" cap="none" strike="noStrike">
                <a:solidFill>
                  <a:srgbClr val="0E1E30"/>
                </a:solidFill>
                <a:latin typeface="Raleway"/>
                <a:ea typeface="Raleway"/>
                <a:cs typeface="Raleway"/>
                <a:sym typeface="Raleway"/>
              </a:rPr>
              <a:t>#CODEMOTIONCONF_ES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0" i="0" lang="it-IT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4000" u="none" cap="none" strike="noStrike">
              <a:solidFill>
                <a:srgbClr val="0E1E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6" name="Google Shape;4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1970" y="538226"/>
            <a:ext cx="13972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6" cy="51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4">
            <a:alphaModFix/>
          </a:blip>
          <a:srcRect b="79152" l="0" r="0" t="0"/>
          <a:stretch/>
        </p:blipFill>
        <p:spPr>
          <a:xfrm>
            <a:off x="0" y="0"/>
            <a:ext cx="9141517" cy="10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0" y="0"/>
            <a:ext cx="9144000" cy="1072055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" y="289805"/>
            <a:ext cx="91439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it-IT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Código de Conducta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083976" y="1545744"/>
            <a:ext cx="6847500" cy="2025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Codemotion se compromete a realizar una Conferencia</a:t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que refleja la diversidad de su comunidad</a:t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y brinda una experiencia libre de acoso</a:t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 todo el mundo.</a:t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endParaRPr b="0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653900" y="4151025"/>
            <a:ext cx="426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OBTÉN MÁS INFORMACIÓN EN </a:t>
            </a: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ISCORD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275" y="3939792"/>
            <a:ext cx="2384900" cy="81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6" cy="51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4">
            <a:alphaModFix/>
          </a:blip>
          <a:srcRect b="79152" l="0" r="0" t="0"/>
          <a:stretch/>
        </p:blipFill>
        <p:spPr>
          <a:xfrm>
            <a:off x="0" y="0"/>
            <a:ext cx="9141517" cy="10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0" y="0"/>
            <a:ext cx="9144000" cy="1072055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64009" y="336528"/>
            <a:ext cx="91439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 la teoría a la práctica: programando con ordenadores cuánticos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291072" y="1422163"/>
            <a:ext cx="80574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Introducción: Motivación. Concepto de qubit. (15 mins)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Hands-on IBM Q Experience. Superposición, entrelazamiento. Volumen cuántico, hardware, visualizaciones, amplitud y distribución de probabilidad. (25 mins)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Q&amp;A (5 mins)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Qiskit en el Quantum Lab - Qiskit Terra, Qiskit Aer, Qiskit Ignis y Qiskit Aqua. (25 mins)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Otros frameworks: Explicar las diferencias entre los distintos ordenadores cuánticos. (15 mins)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Q&amp;A (10 mins)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016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t-IT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endParaRPr b="0" i="0" sz="1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4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44172" y="3597767"/>
            <a:ext cx="426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#de-la-teoría-a-la-práctica-programando-con-ordenadores-cuánticos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ISCORD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456" y="3664691"/>
            <a:ext cx="2384900" cy="81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6" cy="51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b="79152" l="0" r="0" t="0"/>
          <a:stretch/>
        </p:blipFill>
        <p:spPr>
          <a:xfrm>
            <a:off x="0" y="0"/>
            <a:ext cx="9141517" cy="10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0" y="0"/>
            <a:ext cx="9144000" cy="1072055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64009" y="336528"/>
            <a:ext cx="914399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Ponentes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64002" y="2907839"/>
            <a:ext cx="33282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David Morcuende, AI solution architect @BBVANext, Qiskit Advocate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@David_morcu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755691" y="3863128"/>
            <a:ext cx="5417716" cy="100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@QuantumMadrid</a:t>
            </a:r>
            <a:endParaRPr b="1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Computación Cuántica en Madrid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5734650" y="3020877"/>
            <a:ext cx="25410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Carmen Recio, data scientist @IBM, Qiskit Advocate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@carmenreciov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4088" y="1346200"/>
            <a:ext cx="1442086" cy="146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8124" y="3952454"/>
            <a:ext cx="404449" cy="32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3082" y="4445870"/>
            <a:ext cx="476681" cy="45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1998" y="1346212"/>
            <a:ext cx="1561644" cy="156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88575" y="869324"/>
            <a:ext cx="3215526" cy="321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7236b6303_0_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4" name="Google Shape;134;ga7236b6303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7236b6303_0_21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a7236b6303_0_21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a7236b6303_0_21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Unidad mínima de información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ga7236b6303_0_21"/>
          <p:cNvSpPr txBox="1"/>
          <p:nvPr/>
        </p:nvSpPr>
        <p:spPr>
          <a:xfrm>
            <a:off x="247250" y="1875625"/>
            <a:ext cx="26145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los ordenadores clásicos la información es codificada en </a:t>
            </a: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bits</a:t>
            </a: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; y cada bit puede tomar dos posibles valores, 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 </a:t>
            </a: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b="1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1.</a:t>
            </a:r>
            <a:endParaRPr b="1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ga7236b6303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837" y="1971127"/>
            <a:ext cx="2920300" cy="16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a7236b6303_0_21"/>
          <p:cNvSpPr txBox="1"/>
          <p:nvPr/>
        </p:nvSpPr>
        <p:spPr>
          <a:xfrm>
            <a:off x="6064950" y="1619575"/>
            <a:ext cx="2837400" cy="2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los ordenadores cuánticos la información es codificada en </a:t>
            </a:r>
            <a:r>
              <a:rPr b="1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qubits</a:t>
            </a:r>
            <a:r>
              <a:rPr b="0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; cada qubit puede tomar un valor </a:t>
            </a:r>
            <a:r>
              <a:rPr b="1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0, 1 o una</a:t>
            </a:r>
            <a:endParaRPr b="1" i="0" sz="15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superposición de 0 y 1</a:t>
            </a:r>
            <a:r>
              <a:rPr b="0" i="0" lang="it-IT" sz="15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; una combinación de los dos valores en cualquier proporción.</a:t>
            </a:r>
            <a:endParaRPr b="0" i="0" sz="15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ga7236b6303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5975" y="51100"/>
            <a:ext cx="1427849" cy="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7236b6303_0_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7" name="Google Shape;147;ga7236b630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" y="13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a7236b6303_0_42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a7236b6303_0_42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a7236b6303_0_42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Unidad mínima de información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ga7236b6303_0_42"/>
          <p:cNvSpPr txBox="1"/>
          <p:nvPr/>
        </p:nvSpPr>
        <p:spPr>
          <a:xfrm>
            <a:off x="294525" y="1175500"/>
            <a:ext cx="8400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 qubit es sistema cuántico de dos niveles cuyos dos estados básicos se escriben como | 0 &gt; y  | 1 &gt; 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 qubit se representa geométricamente mediante un punto sobre la Esfera de Bloch.  | Ψ &gt; = 𝛂 | 0 &gt; + 𝜷  | 1 &gt; 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it-IT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Siendo 𝛂 y 𝜷 números complejos</a:t>
            </a:r>
            <a:endParaRPr b="0" i="1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ga7236b6303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8275" y="2511750"/>
            <a:ext cx="2719775" cy="25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a7236b6303_0_42"/>
          <p:cNvSpPr txBox="1"/>
          <p:nvPr/>
        </p:nvSpPr>
        <p:spPr>
          <a:xfrm>
            <a:off x="218400" y="3322525"/>
            <a:ext cx="57912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Donde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it-IT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el eje Z tendríamos los valores  </a:t>
            </a: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| 0 &gt; y  | 1 &gt;</a:t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it-IT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el eje X marcaremos los estados positivo o negativo:  </a:t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| + &gt; , | - &gt;</a:t>
            </a:r>
            <a:endParaRPr b="0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it-IT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el eje Y encontraríamos la parte imaginaria:</a:t>
            </a:r>
            <a:r>
              <a:rPr b="0" i="0" lang="it-IT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-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| i &gt; , | -i &gt;</a:t>
            </a:r>
            <a:r>
              <a:rPr b="0" i="0" lang="it-IT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it-I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7236b6303_0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9" name="Google Shape;159;ga7236b6303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" y="697"/>
            <a:ext cx="9141518" cy="51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7236b6303_0_59"/>
          <p:cNvPicPr preferRelativeResize="0"/>
          <p:nvPr/>
        </p:nvPicPr>
        <p:blipFill rotWithShape="1">
          <a:blip r:embed="rId4">
            <a:alphaModFix/>
          </a:blip>
          <a:srcRect b="79151" l="0" r="0" t="0"/>
          <a:stretch/>
        </p:blipFill>
        <p:spPr>
          <a:xfrm>
            <a:off x="0" y="0"/>
            <a:ext cx="9141518" cy="10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a7236b6303_0_59"/>
          <p:cNvSpPr/>
          <p:nvPr/>
        </p:nvSpPr>
        <p:spPr>
          <a:xfrm>
            <a:off x="0" y="0"/>
            <a:ext cx="9144000" cy="1072200"/>
          </a:xfrm>
          <a:prstGeom prst="rect">
            <a:avLst/>
          </a:prstGeom>
          <a:gradFill>
            <a:gsLst>
              <a:gs pos="0">
                <a:srgbClr val="FF5C00">
                  <a:alpha val="83529"/>
                </a:srgbClr>
              </a:gs>
              <a:gs pos="100000">
                <a:srgbClr val="C86DD7">
                  <a:alpha val="8352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a7236b6303_0_59"/>
          <p:cNvSpPr txBox="1"/>
          <p:nvPr/>
        </p:nvSpPr>
        <p:spPr>
          <a:xfrm>
            <a:off x="64009" y="336528"/>
            <a:ext cx="914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it-IT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Unidad mínima de información</a:t>
            </a:r>
            <a:endParaRPr b="1" i="1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3" name="Google Shape;163;ga7236b6303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148" y="1688563"/>
            <a:ext cx="1356047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7236b6303_0_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3575" y="1566300"/>
            <a:ext cx="9715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7236b6303_0_59"/>
          <p:cNvSpPr txBox="1"/>
          <p:nvPr/>
        </p:nvSpPr>
        <p:spPr>
          <a:xfrm>
            <a:off x="6423575" y="2753738"/>
            <a:ext cx="10833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baseline="-25000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i="0" lang="it-IT" sz="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0 0</a:t>
            </a:r>
            <a:endParaRPr b="1" i="0" sz="2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baseline="-25000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i="0" lang="it-IT" sz="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0 1</a:t>
            </a:r>
            <a:endParaRPr b="1" i="0" sz="2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baseline="-25000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i="0" lang="it-IT" sz="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1 0</a:t>
            </a:r>
            <a:endParaRPr b="1" i="0" sz="2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baseline="-25000" i="0" lang="it-IT" sz="2000" u="none" cap="none" strike="noStrike">
                <a:solidFill>
                  <a:srgbClr val="63A9FB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i="0" lang="it-IT" sz="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1 1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" name="Google Shape;166;ga7236b6303_0_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5913" y="2760125"/>
            <a:ext cx="10001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a7236b6303_0_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4750" y="2785238"/>
            <a:ext cx="9906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a7236b6303_0_59"/>
          <p:cNvSpPr txBox="1"/>
          <p:nvPr/>
        </p:nvSpPr>
        <p:spPr>
          <a:xfrm>
            <a:off x="4147988" y="2705863"/>
            <a:ext cx="63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t-IT" sz="2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0 1</a:t>
            </a:r>
            <a:endParaRPr b="1" i="0" sz="2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ga7236b6303_0_59"/>
          <p:cNvSpPr txBox="1"/>
          <p:nvPr/>
        </p:nvSpPr>
        <p:spPr>
          <a:xfrm>
            <a:off x="4712200" y="4491225"/>
            <a:ext cx="1655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it-IT" sz="13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Número complejo</a:t>
            </a:r>
            <a:endParaRPr b="1" i="0" sz="13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0" name="Google Shape;170;ga7236b6303_0_59"/>
          <p:cNvCxnSpPr>
            <a:stCxn id="169" idx="3"/>
          </p:cNvCxnSpPr>
          <p:nvPr/>
        </p:nvCxnSpPr>
        <p:spPr>
          <a:xfrm flipH="1" rot="10800000">
            <a:off x="6367900" y="4341525"/>
            <a:ext cx="306600" cy="331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